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30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Christian Bauer"/>
          <p:cNvSpPr txBox="1"/>
          <p:nvPr>
            <p:ph type="body" sz="quarter" idx="21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3200"/>
            </a:lvl1pPr>
          </a:lstStyle>
          <a:p>
            <a:pPr/>
            <a:r>
              <a:t>–Christian Bauer</a:t>
            </a:r>
          </a:p>
        </p:txBody>
      </p:sp>
      <p:sp>
        <p:nvSpPr>
          <p:cNvPr id="94" name="„Zitat hier eingeben.“"/>
          <p:cNvSpPr txBox="1"/>
          <p:nvPr>
            <p:ph type="body" sz="quarter" idx="22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lick auf den Strand und das Meer von einer grasbedeckten Sanddüne"/>
          <p:cNvSpPr/>
          <p:nvPr>
            <p:ph type="pic" idx="21"/>
          </p:nvPr>
        </p:nvSpPr>
        <p:spPr>
          <a:xfrm>
            <a:off x="-50800" y="-1270000"/>
            <a:ext cx="24485600" cy="163237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lick auf den Strand und das Meer von einer grasbedeckten Sanddüne"/>
          <p:cNvSpPr/>
          <p:nvPr>
            <p:ph type="pic" idx="21"/>
          </p:nvPr>
        </p:nvSpPr>
        <p:spPr>
          <a:xfrm>
            <a:off x="3125968" y="-393700"/>
            <a:ext cx="18135601" cy="12090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iher, der in niedriger Höhe über einen Strand fliegt, mit einem kurzen Zaun im Vordergrund"/>
          <p:cNvSpPr/>
          <p:nvPr>
            <p:ph type="pic" sz="half" idx="21"/>
          </p:nvPr>
        </p:nvSpPr>
        <p:spPr>
          <a:xfrm>
            <a:off x="12827000" y="952500"/>
            <a:ext cx="114681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andiger Weg zwischen zwei Hügeln, die ans Meer führen"/>
          <p:cNvSpPr/>
          <p:nvPr>
            <p:ph type="pic" sz="half" idx="21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andiger Weg zwischen zwei Hügeln, die ans Meer führen"/>
          <p:cNvSpPr/>
          <p:nvPr>
            <p:ph type="pic" sz="quarter" idx="21"/>
          </p:nvPr>
        </p:nvSpPr>
        <p:spPr>
          <a:xfrm>
            <a:off x="15300325" y="7048500"/>
            <a:ext cx="832485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Reiher, der in niedriger Höhe über einen Strand fliegt, mit einem kurzen Zaun im Vordergrund"/>
          <p:cNvSpPr/>
          <p:nvPr>
            <p:ph type="pic" sz="quarter" idx="22"/>
          </p:nvPr>
        </p:nvSpPr>
        <p:spPr>
          <a:xfrm>
            <a:off x="15760700" y="863600"/>
            <a:ext cx="7404100" cy="740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lick auf den Strand und das Meer von einer grasbedeckten Sanddüne"/>
          <p:cNvSpPr/>
          <p:nvPr>
            <p:ph type="pic" idx="23"/>
          </p:nvPr>
        </p:nvSpPr>
        <p:spPr>
          <a:xfrm>
            <a:off x="-9906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2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2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b="0" baseline="0" cap="none" i="0" spc="0" strike="noStrike" sz="5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1.jpeg"/><Relationship Id="rId4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Neural Style Transfer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Neural Style Transfer</a:t>
            </a:r>
          </a:p>
        </p:txBody>
      </p:sp>
      <p:sp>
        <p:nvSpPr>
          <p:cNvPr id="120" name="Double-click to edit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1" name="Fabian Weiland, Mark Kim, Satvik Verma"/>
          <p:cNvSpPr txBox="1"/>
          <p:nvPr/>
        </p:nvSpPr>
        <p:spPr>
          <a:xfrm>
            <a:off x="293618" y="12368124"/>
            <a:ext cx="8860603" cy="7804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b="0" sz="3400"/>
            </a:lvl1pPr>
          </a:lstStyle>
          <a:p>
            <a:pPr/>
            <a:r>
              <a:t>Fabian Weiland, Mark Kim, Satvik Verma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ontent_loss_weight = 1000…"/>
          <p:cNvSpPr txBox="1"/>
          <p:nvPr>
            <p:ph type="body" sz="quarter" idx="1"/>
          </p:nvPr>
        </p:nvSpPr>
        <p:spPr>
          <a:xfrm>
            <a:off x="445421" y="3994150"/>
            <a:ext cx="10813136" cy="5727700"/>
          </a:xfrm>
          <a:prstGeom prst="rect">
            <a:avLst/>
          </a:prstGeom>
        </p:spPr>
        <p:txBody>
          <a:bodyPr/>
          <a:lstStyle/>
          <a:p>
            <a:pPr algn="l">
              <a:defRPr sz="5200"/>
            </a:pPr>
            <a:r>
              <a:t>content_loss_weight = 1000</a:t>
            </a:r>
          </a:p>
          <a:p>
            <a:pPr algn="l">
              <a:defRPr sz="5200"/>
            </a:pPr>
            <a:r>
              <a:t>style_loss_weight = 10,000,000</a:t>
            </a:r>
          </a:p>
          <a:p>
            <a:pPr algn="l">
              <a:defRPr sz="5200"/>
            </a:pPr>
            <a:r>
              <a:t>content_layer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</a:t>
            </a:r>
          </a:p>
          <a:p>
            <a:pPr algn="l">
              <a:defRPr sz="5200"/>
            </a:pPr>
            <a:r>
              <a:t>style_layers = 2,3,4,5,6</a:t>
            </a:r>
          </a:p>
          <a:p>
            <a:pPr algn="l">
              <a:defRPr sz="5200"/>
            </a:pPr>
            <a:r>
              <a:t>num_steps = 200</a:t>
            </a:r>
          </a:p>
        </p:txBody>
      </p:sp>
      <p:pic>
        <p:nvPicPr>
          <p:cNvPr id="161" name="Figure_25.png" descr="Figure_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636730" y="-237952"/>
            <a:ext cx="10591340" cy="79435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Bildschirmfoto 2024-05-11 um 12.17.30.png" descr="Bildschirmfoto 2024-05-11 um 12.17.3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803680" y="7640195"/>
            <a:ext cx="6257439" cy="55337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ontent_loss_weight = 1000…"/>
          <p:cNvSpPr txBox="1"/>
          <p:nvPr>
            <p:ph type="body" sz="quarter" idx="1"/>
          </p:nvPr>
        </p:nvSpPr>
        <p:spPr>
          <a:xfrm>
            <a:off x="445421" y="3994150"/>
            <a:ext cx="10813136" cy="5727700"/>
          </a:xfrm>
          <a:prstGeom prst="rect">
            <a:avLst/>
          </a:prstGeom>
        </p:spPr>
        <p:txBody>
          <a:bodyPr/>
          <a:lstStyle/>
          <a:p>
            <a:pPr algn="l">
              <a:defRPr sz="5200"/>
            </a:pPr>
            <a:r>
              <a:t>content_loss_weight = 1000</a:t>
            </a:r>
          </a:p>
          <a:p>
            <a:pPr algn="l">
              <a:defRPr sz="5200"/>
            </a:pPr>
            <a:r>
              <a:t>style_loss_weight = 10,000,000</a:t>
            </a:r>
          </a:p>
          <a:p>
            <a:pPr algn="l">
              <a:defRPr sz="5200"/>
            </a:pPr>
            <a:r>
              <a:t>content_layer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16</a:t>
            </a:r>
          </a:p>
          <a:p>
            <a:pPr algn="l">
              <a:defRPr sz="5200"/>
            </a:pPr>
            <a:r>
              <a:t>style_layers = 2,3,4,5,6</a:t>
            </a:r>
          </a:p>
          <a:p>
            <a:pPr algn="l">
              <a:defRPr sz="5200"/>
            </a:pPr>
            <a:r>
              <a:t>num_steps = 200</a:t>
            </a:r>
          </a:p>
        </p:txBody>
      </p:sp>
      <p:pic>
        <p:nvPicPr>
          <p:cNvPr id="165" name="Figure_27.png" descr="Figure_2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66604" y="-365548"/>
            <a:ext cx="10931593" cy="81986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Bildschirmfoto 2024-05-11 um 12.30.35.png" descr="Bildschirmfoto 2024-05-11 um 12.30.3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16390" y="7517441"/>
            <a:ext cx="6432022" cy="58364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content image"/>
          <p:cNvSpPr txBox="1"/>
          <p:nvPr>
            <p:ph type="title"/>
          </p:nvPr>
        </p:nvSpPr>
        <p:spPr>
          <a:xfrm>
            <a:off x="141574" y="10593615"/>
            <a:ext cx="5549901" cy="2844125"/>
          </a:xfrm>
          <a:prstGeom prst="rect">
            <a:avLst/>
          </a:prstGeom>
        </p:spPr>
        <p:txBody>
          <a:bodyPr anchor="ctr"/>
          <a:lstStyle/>
          <a:p>
            <a:pPr lvl="3" algn="l">
              <a:spcBef>
                <a:spcPts val="5900"/>
              </a:spcBef>
              <a:defRPr sz="48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content image </a:t>
            </a:r>
          </a:p>
        </p:txBody>
      </p:sp>
      <p:sp>
        <p:nvSpPr>
          <p:cNvPr id="169" name="start image is content…"/>
          <p:cNvSpPr txBox="1"/>
          <p:nvPr/>
        </p:nvSpPr>
        <p:spPr>
          <a:xfrm>
            <a:off x="16085732" y="10151192"/>
            <a:ext cx="7503210" cy="37289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38100" tIns="38100" rIns="38100" bIns="38100" anchor="ctr">
            <a:normAutofit fontScale="100000" lnSpcReduction="0"/>
          </a:bodyPr>
          <a:lstStyle/>
          <a:p>
            <a:pPr lvl="3" algn="l" defTabSz="241300">
              <a:lnSpc>
                <a:spcPct val="30000"/>
              </a:lnSpc>
              <a:spcBef>
                <a:spcPts val="5900"/>
              </a:spcBef>
              <a:defRPr b="0" sz="4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start image is content </a:t>
            </a:r>
          </a:p>
          <a:p>
            <a:pPr lvl="3" algn="l" defTabSz="241300">
              <a:lnSpc>
                <a:spcPct val="30000"/>
              </a:lnSpc>
              <a:spcBef>
                <a:spcPts val="5900"/>
              </a:spcBef>
              <a:defRPr b="0" sz="4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image</a:t>
            </a:r>
          </a:p>
        </p:txBody>
      </p:sp>
      <p:pic>
        <p:nvPicPr>
          <p:cNvPr id="170" name="content.jpg" descr="conten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7691" y="4489097"/>
            <a:ext cx="5549901" cy="554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style.jpg" descr="styl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37536" y="4489097"/>
            <a:ext cx="6892812" cy="554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style Image"/>
          <p:cNvSpPr txBox="1"/>
          <p:nvPr/>
        </p:nvSpPr>
        <p:spPr>
          <a:xfrm>
            <a:off x="9119780" y="10796952"/>
            <a:ext cx="5528323" cy="24374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3" algn="l">
              <a:spcBef>
                <a:spcPts val="5900"/>
              </a:spcBef>
              <a:defRPr b="0" sz="4800"/>
            </a:pPr>
            <a:r>
              <a:t>style Image</a:t>
            </a:r>
          </a:p>
        </p:txBody>
      </p:sp>
      <p:pic>
        <p:nvPicPr>
          <p:cNvPr id="173" name="content.jpg" descr="content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062386" y="4489097"/>
            <a:ext cx="5549901" cy="5549901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Second Option"/>
          <p:cNvSpPr txBox="1"/>
          <p:nvPr/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Second Option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ontent_loss_weight = 10…"/>
          <p:cNvSpPr txBox="1"/>
          <p:nvPr>
            <p:ph type="body" sz="quarter" idx="1"/>
          </p:nvPr>
        </p:nvSpPr>
        <p:spPr>
          <a:xfrm>
            <a:off x="445421" y="3994150"/>
            <a:ext cx="10440062" cy="5727700"/>
          </a:xfrm>
          <a:prstGeom prst="rect">
            <a:avLst/>
          </a:prstGeom>
        </p:spPr>
        <p:txBody>
          <a:bodyPr/>
          <a:lstStyle/>
          <a:p>
            <a:pPr algn="l">
              <a:defRPr sz="5200"/>
            </a:pPr>
            <a:r>
              <a:t>content_loss_weight = 10</a:t>
            </a:r>
          </a:p>
          <a:p>
            <a:pPr algn="l">
              <a:defRPr sz="5200"/>
            </a:pPr>
            <a:r>
              <a:t>style_loss_weight = 10,000,000</a:t>
            </a:r>
          </a:p>
          <a:p>
            <a:pPr algn="l">
              <a:defRPr sz="5200"/>
            </a:pPr>
            <a:r>
              <a:t>content_layer = 8</a:t>
            </a:r>
          </a:p>
          <a:p>
            <a:pPr algn="l">
              <a:defRPr sz="5200"/>
            </a:pPr>
            <a:r>
              <a:t>style_layers = 4,5,6,7,8</a:t>
            </a:r>
          </a:p>
          <a:p>
            <a:pPr algn="l">
              <a:defRPr sz="5200"/>
            </a:pPr>
            <a:r>
              <a:t>num_steps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</a:p>
        </p:txBody>
      </p:sp>
      <p:pic>
        <p:nvPicPr>
          <p:cNvPr id="177" name="Figure_28.png" descr="Figure_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78450" y="-428261"/>
            <a:ext cx="11098828" cy="83241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Bildschirmfoto 2024-05-11 um 16.27.40.png" descr="Bildschirmfoto 2024-05-11 um 16.27.4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260304" y="7683056"/>
            <a:ext cx="6877828" cy="59648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content_loss_weight = 10…"/>
          <p:cNvSpPr txBox="1"/>
          <p:nvPr>
            <p:ph type="body" sz="quarter" idx="1"/>
          </p:nvPr>
        </p:nvSpPr>
        <p:spPr>
          <a:xfrm>
            <a:off x="445421" y="3994150"/>
            <a:ext cx="10440062" cy="5727700"/>
          </a:xfrm>
          <a:prstGeom prst="rect">
            <a:avLst/>
          </a:prstGeom>
        </p:spPr>
        <p:txBody>
          <a:bodyPr/>
          <a:lstStyle/>
          <a:p>
            <a:pPr algn="l">
              <a:defRPr sz="5200"/>
            </a:pPr>
            <a:r>
              <a:t>content_loss_weight = 10</a:t>
            </a:r>
          </a:p>
          <a:p>
            <a:pPr algn="l">
              <a:defRPr sz="5200"/>
            </a:pPr>
            <a:r>
              <a:t>style_loss_weight = 10,000,000</a:t>
            </a:r>
          </a:p>
          <a:p>
            <a:pPr algn="l">
              <a:defRPr sz="5200"/>
            </a:pPr>
            <a:r>
              <a:t>content_layer = 8</a:t>
            </a:r>
          </a:p>
          <a:p>
            <a:pPr algn="l">
              <a:defRPr sz="5200"/>
            </a:pPr>
            <a:r>
              <a:t>style_layers = 4,5,6,7,8</a:t>
            </a:r>
          </a:p>
          <a:p>
            <a:pPr algn="l">
              <a:defRPr sz="5200"/>
            </a:pPr>
            <a:r>
              <a:t>num_steps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2000</a:t>
            </a:r>
          </a:p>
        </p:txBody>
      </p:sp>
      <p:pic>
        <p:nvPicPr>
          <p:cNvPr id="181" name="Figure_29.png" descr="Figure_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33090" y="-181464"/>
            <a:ext cx="10648150" cy="798611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Bildschirmfoto 2024-05-11 um 16.41.12.png" descr="Bildschirmfoto 2024-05-11 um 16.41.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68134" y="7609275"/>
            <a:ext cx="6528533" cy="59391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Mark part"/>
          <p:cNvSpPr txBox="1"/>
          <p:nvPr>
            <p:ph type="title" idx="4294967295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Mark part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atvik part"/>
          <p:cNvSpPr txBox="1"/>
          <p:nvPr>
            <p:ph type="title" idx="4294967295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pPr/>
            <a:r>
              <a:t>Satvik part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Hyper Paramet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Hyper Parameters</a:t>
            </a:r>
          </a:p>
        </p:txBody>
      </p:sp>
      <p:sp>
        <p:nvSpPr>
          <p:cNvPr id="126" name="weight for content loss α…"/>
          <p:cNvSpPr txBox="1"/>
          <p:nvPr>
            <p:ph type="body" sz="half" idx="1"/>
          </p:nvPr>
        </p:nvSpPr>
        <p:spPr>
          <a:xfrm>
            <a:off x="1689100" y="3149600"/>
            <a:ext cx="8759863" cy="9296400"/>
          </a:xfrm>
          <a:prstGeom prst="rect">
            <a:avLst/>
          </a:prstGeom>
        </p:spPr>
        <p:txBody>
          <a:bodyPr/>
          <a:lstStyle/>
          <a:p>
            <a:pPr/>
            <a:r>
              <a:t>weight for content loss α</a:t>
            </a:r>
          </a:p>
          <a:p>
            <a:pPr/>
            <a:r>
              <a:t>weight for style loss β</a:t>
            </a:r>
          </a:p>
          <a:p>
            <a:pPr/>
            <a:r>
              <a:t>choose content layer </a:t>
            </a:r>
          </a:p>
          <a:p>
            <a:pPr/>
            <a:r>
              <a:t>choose style layers</a:t>
            </a:r>
          </a:p>
          <a:p>
            <a:pPr/>
            <a:r>
              <a:t>number of optimisation steps (number of iterations)</a:t>
            </a:r>
          </a:p>
        </p:txBody>
      </p:sp>
      <p:pic>
        <p:nvPicPr>
          <p:cNvPr id="127" name="Bildschirmfoto 2024-05-11 um 09.09.12.png" descr="Bildschirmfoto 2024-05-11 um 09.09.1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66858" y="4887941"/>
            <a:ext cx="9756789" cy="715255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Connection Line"/>
          <p:cNvSpPr/>
          <p:nvPr/>
        </p:nvSpPr>
        <p:spPr>
          <a:xfrm>
            <a:off x="10020558" y="4499432"/>
            <a:ext cx="566177" cy="149280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10" h="21600" fill="norm" stroke="1" extrusionOk="0">
                <a:moveTo>
                  <a:pt x="0" y="0"/>
                </a:moveTo>
                <a:cubicBezTo>
                  <a:pt x="21077" y="6819"/>
                  <a:pt x="21600" y="14019"/>
                  <a:pt x="1568" y="21600"/>
                </a:cubicBezTo>
              </a:path>
            </a:pathLst>
          </a:custGeom>
          <a:ln w="25400">
            <a:solidFill>
              <a:srgbClr val="000000"/>
            </a:solidFill>
            <a:miter lim="400000"/>
          </a:ln>
        </p:spPr>
        <p:txBody>
          <a:bodyPr/>
          <a:lstStyle/>
          <a:p>
            <a:pPr/>
          </a:p>
        </p:txBody>
      </p:sp>
      <p:sp>
        <p:nvSpPr>
          <p:cNvPr id="129" name="Line"/>
          <p:cNvSpPr/>
          <p:nvPr/>
        </p:nvSpPr>
        <p:spPr>
          <a:xfrm>
            <a:off x="10582060" y="5224508"/>
            <a:ext cx="79158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ontent image"/>
          <p:cNvSpPr txBox="1"/>
          <p:nvPr>
            <p:ph type="title"/>
          </p:nvPr>
        </p:nvSpPr>
        <p:spPr>
          <a:xfrm>
            <a:off x="2211873" y="10874416"/>
            <a:ext cx="4202160" cy="2255266"/>
          </a:xfrm>
          <a:prstGeom prst="rect">
            <a:avLst/>
          </a:prstGeom>
        </p:spPr>
        <p:txBody>
          <a:bodyPr anchor="ctr"/>
          <a:lstStyle/>
          <a:p>
            <a:pPr lvl="3" algn="l">
              <a:spcBef>
                <a:spcPts val="5900"/>
              </a:spcBef>
              <a:defRPr sz="4800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content image </a:t>
            </a:r>
          </a:p>
        </p:txBody>
      </p:sp>
      <p:pic>
        <p:nvPicPr>
          <p:cNvPr id="133" name="Figure_20.png" descr="Figure_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10817" y="3371608"/>
            <a:ext cx="8721312" cy="65409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content.jpg" descr="content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38003" y="3867150"/>
            <a:ext cx="5549901" cy="5549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style.jpg" descr="style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745594" y="4083050"/>
            <a:ext cx="6892812" cy="55499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tyle Image"/>
          <p:cNvSpPr txBox="1"/>
          <p:nvPr/>
        </p:nvSpPr>
        <p:spPr>
          <a:xfrm>
            <a:off x="9475013" y="10260884"/>
            <a:ext cx="5007431" cy="3482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3" algn="l">
              <a:spcBef>
                <a:spcPts val="5900"/>
              </a:spcBef>
              <a:defRPr b="0" sz="4800"/>
            </a:pPr>
            <a:r>
              <a:t>style Image</a:t>
            </a:r>
          </a:p>
        </p:txBody>
      </p:sp>
      <p:sp>
        <p:nvSpPr>
          <p:cNvPr id="137" name="start image is noise image"/>
          <p:cNvSpPr txBox="1"/>
          <p:nvPr/>
        </p:nvSpPr>
        <p:spPr>
          <a:xfrm>
            <a:off x="16971717" y="10032432"/>
            <a:ext cx="6685480" cy="3482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lvl="3" algn="l">
              <a:spcBef>
                <a:spcPts val="5900"/>
              </a:spcBef>
              <a:defRPr b="0" sz="48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start image is noise image</a:t>
            </a:r>
          </a:p>
        </p:txBody>
      </p:sp>
      <p:sp>
        <p:nvSpPr>
          <p:cNvPr id="138" name="First Option"/>
          <p:cNvSpPr txBox="1"/>
          <p:nvPr/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defRPr b="0" sz="8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First Option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ontent_loss_weight = 1000…"/>
          <p:cNvSpPr txBox="1"/>
          <p:nvPr>
            <p:ph type="body" sz="quarter" idx="1"/>
          </p:nvPr>
        </p:nvSpPr>
        <p:spPr>
          <a:xfrm>
            <a:off x="445421" y="3994150"/>
            <a:ext cx="10440062" cy="5727700"/>
          </a:xfrm>
          <a:prstGeom prst="rect">
            <a:avLst/>
          </a:prstGeom>
        </p:spPr>
        <p:txBody>
          <a:bodyPr/>
          <a:lstStyle/>
          <a:p>
            <a:pPr algn="l">
              <a:defRPr sz="5200"/>
            </a:pPr>
            <a:r>
              <a:t>content_loss_weight = 1000</a:t>
            </a:r>
          </a:p>
          <a:p>
            <a:pPr algn="l">
              <a:defRPr sz="5200"/>
            </a:pPr>
            <a:r>
              <a:t>style_loss_weight = 10,000,000</a:t>
            </a:r>
          </a:p>
          <a:p>
            <a:pPr algn="l">
              <a:defRPr sz="5200"/>
            </a:pPr>
            <a:r>
              <a:t>content_layer = 8</a:t>
            </a:r>
          </a:p>
          <a:p>
            <a:pPr algn="l">
              <a:defRPr sz="5200"/>
            </a:pPr>
            <a:r>
              <a:t>style_layers = 2,3,4,5,6</a:t>
            </a:r>
          </a:p>
          <a:p>
            <a:pPr algn="l">
              <a:defRPr sz="5200"/>
            </a:pPr>
            <a:r>
              <a:t>num_steps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50</a:t>
            </a:r>
          </a:p>
        </p:txBody>
      </p:sp>
      <p:pic>
        <p:nvPicPr>
          <p:cNvPr id="141" name="Figure_21.png" descr="Figure_2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23222" y="-268914"/>
            <a:ext cx="10673905" cy="8005428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Bildschirmfoto 2024-05-11 um 10.58.39.png" descr="Bildschirmfoto 2024-05-11 um 10.58.3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997677" y="7481184"/>
            <a:ext cx="6924996" cy="58032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ontent_loss_weight = 1000…"/>
          <p:cNvSpPr txBox="1"/>
          <p:nvPr>
            <p:ph type="body" sz="quarter" idx="1"/>
          </p:nvPr>
        </p:nvSpPr>
        <p:spPr>
          <a:xfrm>
            <a:off x="445421" y="3994150"/>
            <a:ext cx="10440062" cy="5727700"/>
          </a:xfrm>
          <a:prstGeom prst="rect">
            <a:avLst/>
          </a:prstGeom>
        </p:spPr>
        <p:txBody>
          <a:bodyPr/>
          <a:lstStyle/>
          <a:p>
            <a:pPr algn="l">
              <a:defRPr sz="5200"/>
            </a:pPr>
            <a:r>
              <a:t>content_loss_weight = 1000</a:t>
            </a:r>
          </a:p>
          <a:p>
            <a:pPr algn="l">
              <a:defRPr sz="5200"/>
            </a:pPr>
            <a:r>
              <a:t>style_loss_weight = 10,000,000</a:t>
            </a:r>
          </a:p>
          <a:p>
            <a:pPr algn="l">
              <a:defRPr sz="5200"/>
            </a:pPr>
            <a:r>
              <a:t>content_layer = 8</a:t>
            </a:r>
          </a:p>
          <a:p>
            <a:pPr algn="l">
              <a:defRPr sz="5200"/>
            </a:pPr>
            <a:r>
              <a:t>style_layers = 2,3,4,5,6</a:t>
            </a:r>
          </a:p>
          <a:p>
            <a:pPr algn="l">
              <a:defRPr sz="5200"/>
            </a:pPr>
            <a:r>
              <a:t>num_steps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2000</a:t>
            </a:r>
          </a:p>
        </p:txBody>
      </p:sp>
      <p:pic>
        <p:nvPicPr>
          <p:cNvPr id="145" name="Figure_22.png" descr="Figure_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85166" y="-251197"/>
            <a:ext cx="10094468" cy="75708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Bildschirmfoto 2024-05-11 um 11.49.27.png" descr="Bildschirmfoto 2024-05-11 um 11.49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627958" y="7252139"/>
            <a:ext cx="6608886" cy="5727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ontent_loss_weight = 10…"/>
          <p:cNvSpPr txBox="1"/>
          <p:nvPr>
            <p:ph type="body" sz="quarter" idx="1"/>
          </p:nvPr>
        </p:nvSpPr>
        <p:spPr>
          <a:xfrm>
            <a:off x="445421" y="3994150"/>
            <a:ext cx="10813136" cy="5727700"/>
          </a:xfrm>
          <a:prstGeom prst="rect">
            <a:avLst/>
          </a:prstGeom>
        </p:spPr>
        <p:txBody>
          <a:bodyPr/>
          <a:lstStyle/>
          <a:p>
            <a:pPr algn="l">
              <a:defRPr sz="5200"/>
            </a:pPr>
            <a:r>
              <a:t>content_loss_weight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</a:t>
            </a:r>
          </a:p>
          <a:p>
            <a:pPr algn="l">
              <a:defRPr sz="5200"/>
            </a:pPr>
            <a:r>
              <a:t>style_loss_weight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100,000,000</a:t>
            </a:r>
          </a:p>
          <a:p>
            <a:pPr algn="l">
              <a:defRPr sz="5200"/>
            </a:pPr>
            <a:r>
              <a:t>content_layer = 8</a:t>
            </a:r>
          </a:p>
          <a:p>
            <a:pPr algn="l">
              <a:defRPr sz="5200"/>
            </a:pPr>
            <a:r>
              <a:t>style_layers = 2,3,4,5,6</a:t>
            </a:r>
          </a:p>
          <a:p>
            <a:pPr algn="l">
              <a:defRPr sz="5200"/>
            </a:pPr>
            <a:r>
              <a:t>num_steps = 200</a:t>
            </a:r>
          </a:p>
        </p:txBody>
      </p:sp>
      <p:pic>
        <p:nvPicPr>
          <p:cNvPr id="149" name="Figure_23.png" descr="Figure_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103766" y="-303406"/>
            <a:ext cx="10765882" cy="80744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Bildschirmfoto 2024-05-11 um 12.03.35.png" descr="Bildschirmfoto 2024-05-11 um 12.03.3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575088" y="8053633"/>
            <a:ext cx="5823239" cy="52194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content_loss_weight = 1000…"/>
          <p:cNvSpPr txBox="1"/>
          <p:nvPr>
            <p:ph type="body" sz="quarter" idx="1"/>
          </p:nvPr>
        </p:nvSpPr>
        <p:spPr>
          <a:xfrm>
            <a:off x="445421" y="3994150"/>
            <a:ext cx="10813136" cy="5727700"/>
          </a:xfrm>
          <a:prstGeom prst="rect">
            <a:avLst/>
          </a:prstGeom>
        </p:spPr>
        <p:txBody>
          <a:bodyPr/>
          <a:lstStyle/>
          <a:p>
            <a:pPr algn="l">
              <a:defRPr sz="5200"/>
            </a:pPr>
            <a:r>
              <a:t>content_loss_weight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1000</a:t>
            </a:r>
          </a:p>
          <a:p>
            <a:pPr algn="l">
              <a:defRPr sz="5200"/>
            </a:pPr>
            <a:r>
              <a:t>style_loss_weight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100,000</a:t>
            </a:r>
          </a:p>
          <a:p>
            <a:pPr algn="l">
              <a:defRPr sz="5200"/>
            </a:pPr>
            <a:r>
              <a:t>content_layer = 8</a:t>
            </a:r>
          </a:p>
          <a:p>
            <a:pPr algn="l">
              <a:defRPr sz="5200"/>
            </a:pPr>
            <a:r>
              <a:t>style_layers = 2,3,4,5,6</a:t>
            </a:r>
          </a:p>
          <a:p>
            <a:pPr algn="l">
              <a:defRPr sz="5200"/>
            </a:pPr>
            <a:r>
              <a:t>num_steps = 200</a:t>
            </a:r>
          </a:p>
        </p:txBody>
      </p:sp>
      <p:pic>
        <p:nvPicPr>
          <p:cNvPr id="153" name="Figure_24.png" descr="Figure_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335396" y="-237406"/>
            <a:ext cx="10589884" cy="79424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Bildschirmfoto 2024-05-11 um 12.10.16.png" descr="Bildschirmfoto 2024-05-11 um 12.10.1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441049" y="7486260"/>
            <a:ext cx="6378577" cy="5727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ontent_loss_weight = 1000…"/>
          <p:cNvSpPr txBox="1"/>
          <p:nvPr>
            <p:ph type="body" sz="quarter" idx="4294967295"/>
          </p:nvPr>
        </p:nvSpPr>
        <p:spPr>
          <a:xfrm>
            <a:off x="445421" y="3994150"/>
            <a:ext cx="10813136" cy="5727700"/>
          </a:xfrm>
          <a:prstGeom prst="rect">
            <a:avLst/>
          </a:prstGeom>
        </p:spPr>
        <p:txBody>
          <a:bodyPr anchor="t"/>
          <a:lstStyle/>
          <a:p>
            <a:pPr marL="0" indent="0">
              <a:spcBef>
                <a:spcPts val="0"/>
              </a:spcBef>
              <a:buSzTx/>
              <a:buNone/>
            </a:pPr>
            <a:r>
              <a:t>content_loss_weight = 1000</a:t>
            </a:r>
          </a:p>
          <a:p>
            <a:pPr marL="0" indent="0">
              <a:spcBef>
                <a:spcPts val="0"/>
              </a:spcBef>
              <a:buSzTx/>
              <a:buNone/>
            </a:pPr>
            <a:r>
              <a:t>style_loss_weight = 10,000,000</a:t>
            </a:r>
          </a:p>
          <a:p>
            <a:pPr marL="0" indent="0">
              <a:spcBef>
                <a:spcPts val="0"/>
              </a:spcBef>
              <a:buSzTx/>
              <a:buNone/>
            </a:pPr>
            <a:r>
              <a:t>content_layer = </a:t>
            </a:r>
            <a:r>
              <a:rPr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rPr>
              <a:t>8</a:t>
            </a:r>
          </a:p>
          <a:p>
            <a:pPr marL="0" indent="0">
              <a:spcBef>
                <a:spcPts val="0"/>
              </a:spcBef>
              <a:buSzTx/>
              <a:buNone/>
            </a:pPr>
            <a:r>
              <a:t>style_layers = 2,3,4,5,6</a:t>
            </a:r>
          </a:p>
          <a:p>
            <a:pPr marL="0" indent="0">
              <a:spcBef>
                <a:spcPts val="0"/>
              </a:spcBef>
              <a:buSzTx/>
              <a:buNone/>
            </a:pPr>
            <a:r>
              <a:t>num_steps = 200</a:t>
            </a:r>
          </a:p>
        </p:txBody>
      </p:sp>
      <p:pic>
        <p:nvPicPr>
          <p:cNvPr id="157" name="Figure_26.png" descr="Figure_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89178" y="-260342"/>
            <a:ext cx="10694201" cy="80206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Bildschirmfoto 2024-05-11 um 12.23.15.png" descr="Bildschirmfoto 2024-05-11 um 12.23.1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060623" y="7693250"/>
            <a:ext cx="6351313" cy="55948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3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